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80" r:id="rId2"/>
    <p:sldId id="256" r:id="rId3"/>
    <p:sldId id="257" r:id="rId4"/>
    <p:sldId id="273" r:id="rId5"/>
    <p:sldId id="263" r:id="rId6"/>
    <p:sldId id="258" r:id="rId7"/>
    <p:sldId id="271" r:id="rId8"/>
    <p:sldId id="260" r:id="rId9"/>
    <p:sldId id="259" r:id="rId10"/>
    <p:sldId id="275" r:id="rId11"/>
    <p:sldId id="277" r:id="rId12"/>
    <p:sldId id="266" r:id="rId13"/>
    <p:sldId id="274" r:id="rId14"/>
    <p:sldId id="267" r:id="rId15"/>
    <p:sldId id="268" r:id="rId16"/>
    <p:sldId id="276" r:id="rId17"/>
    <p:sldId id="270" r:id="rId18"/>
    <p:sldId id="27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FF81"/>
    <a:srgbClr val="CCFF33"/>
    <a:srgbClr val="FFCDFF"/>
    <a:srgbClr val="B9FFFF"/>
    <a:srgbClr val="97FFFF"/>
    <a:srgbClr val="66FFFF"/>
    <a:srgbClr val="00FF00"/>
    <a:srgbClr val="00FFFF"/>
    <a:srgbClr val="FFE5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F203C-9FE0-4514-B634-D40D119E6FB8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3BE37A-F8EC-4C5F-90ED-49B5C0374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36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স্বাগতম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জানিয়ে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পা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ঠের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প্রতি শিক্ষার্থীদের মনোযোগ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আকর্ষ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ণ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করা যেতে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পারে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।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BE37A-F8EC-4C5F-90ED-49B5C0374B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951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>
                <a:latin typeface="NikoshBAN" pitchFamily="2" charset="0"/>
                <a:cs typeface="NikoshBAN" pitchFamily="2" charset="0"/>
              </a:rPr>
              <a:t>চিত্রটিকে কী বলে? প্রতি ধারের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মান কত? আয়তন কত? চৌবাচ্চা কী দ্বারা ভর্তি করা হলো? ঐ পানির ওজন কত? </a:t>
            </a:r>
            <a:r>
              <a:rPr lang="bn-IN" dirty="0" smtClean="0"/>
              <a:t>শিক্ষক</a:t>
            </a:r>
            <a:r>
              <a:rPr lang="bn-IN" baseline="0" dirty="0" smtClean="0"/>
              <a:t> প্রশ্ন করে উত্তর জানার চেষ্টা করতে পারেন।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BE37A-F8EC-4C5F-90ED-49B5C0374B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96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পৃষ্ঠা-</a:t>
            </a:r>
            <a:r>
              <a:rPr lang="bn-IN" baseline="0" dirty="0" smtClean="0"/>
              <a:t> ৪১ এর উদাহরন—১। সময়—৩ মিনিট।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প্রয়ো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জনে শিক্ষক প্রশ্নত্তোরের মাধ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্য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মে সঠিক উত্তর নির্ণ্যে সহায়তা করতে পারেন।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BE37A-F8EC-4C5F-90ED-49B5C0374B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553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শিক্ষক</a:t>
            </a:r>
            <a:r>
              <a:rPr lang="bn-IN" baseline="0" dirty="0" smtClean="0"/>
              <a:t> বোর্ড ব্যবহার করে সমস্যাটি শিক্ষার্থীদের দ্বারা সমাধান করতে পারেন। পৃস্টহা—৪৩—অংক নং--১২।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BE37A-F8EC-4C5F-90ED-49B5C0374B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39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পৃষ্ঠা--৪৩—অংক</a:t>
            </a:r>
            <a:r>
              <a:rPr lang="bn-IN" baseline="0" dirty="0" smtClean="0"/>
              <a:t> নং—১০। সময়—৫ মিনিট। </a:t>
            </a:r>
            <a:r>
              <a:rPr lang="bn-IN" dirty="0" smtClean="0"/>
              <a:t>শিক্ষক</a:t>
            </a:r>
            <a:r>
              <a:rPr lang="bn-IN" baseline="0" dirty="0" smtClean="0"/>
              <a:t> সঠিক শিক্ষা উত্তর র্থীদের দ্বারা বোর্ডে লেখার সহায়তা করতে পারেন এবং প্রয়োজনে ব্যাখ্যা দিতে পারেন।</a:t>
            </a:r>
            <a:r>
              <a:rPr lang="en-US" baseline="0" dirty="0" smtClean="0"/>
              <a:t> </a:t>
            </a:r>
            <a:r>
              <a:rPr lang="bn-IN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BE37A-F8EC-4C5F-90ED-49B5C0374B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84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সময়-৩মিনিট।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সঠিক উত্তর</a:t>
            </a:r>
            <a:r>
              <a:rPr lang="bn-IN" baseline="0" dirty="0" smtClean="0"/>
              <a:t> শিক্ষার্থীদের দ্বারা বোর্ডে লিখতে সহায়তা করতে পারেন।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BE37A-F8EC-4C5F-90ED-49B5C0374B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699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প্রশ্নের</a:t>
            </a:r>
            <a:r>
              <a:rPr lang="bn-IN" baseline="0" dirty="0" smtClean="0"/>
              <a:t> উত্তর দেওয়ার প্রাথমিক ধারনা শিক্ষার্থীদের বুঝিয়ে দেওয়া যেতে </a:t>
            </a:r>
            <a:r>
              <a:rPr lang="en-US" baseline="0" dirty="0" err="1" smtClean="0"/>
              <a:t>পারে</a:t>
            </a:r>
            <a:r>
              <a:rPr lang="bn-IN" baseline="0" dirty="0" smtClean="0"/>
              <a:t>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BE37A-F8EC-4C5F-90ED-49B5C0374B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059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ধন্যবাদ</a:t>
            </a:r>
            <a:r>
              <a:rPr lang="bn-IN" baseline="0" dirty="0" smtClean="0"/>
              <a:t> জানিয়ে শ্রেণির </a:t>
            </a:r>
            <a:r>
              <a:rPr lang="bn-IN" baseline="0" smtClean="0"/>
              <a:t>কাজ </a:t>
            </a:r>
            <a:r>
              <a:rPr lang="bn-IN" baseline="0" smtClean="0"/>
              <a:t>সমাপ্ত </a:t>
            </a:r>
            <a:r>
              <a:rPr lang="bn-IN" baseline="0" dirty="0" smtClean="0"/>
              <a:t>করা যেতে পারে।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BE37A-F8EC-4C5F-90ED-49B5C0374B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95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>
                <a:latin typeface="NikoshBAN" pitchFamily="2" charset="0"/>
                <a:cs typeface="NikoshBAN" pitchFamily="2" charset="0"/>
              </a:rPr>
              <a:t>স্লাইডটি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হাইড করে রাখা যেতে পারে অথবা দেখানো যেতে পারে।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BE37A-F8EC-4C5F-90ED-49B5C0374B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860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দোকানে কী বিক্রয় হচ্ছে?</a:t>
            </a:r>
            <a:r>
              <a:rPr lang="bn-IN" baseline="0" dirty="0" smtClean="0"/>
              <a:t> কী পরিমান বিক্রয় হচ্ছে? </a:t>
            </a:r>
            <a:r>
              <a:rPr lang="bn-IN" dirty="0" smtClean="0"/>
              <a:t>শিক্ষক</a:t>
            </a:r>
            <a:r>
              <a:rPr lang="bn-IN" baseline="0" dirty="0" smtClean="0"/>
              <a:t> প্রশ্ন করে উত্তর জানার চেষ্টা করতে পারেন।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BE37A-F8EC-4C5F-90ED-49B5C0374B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44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কালো বস্তুগুলোর নাম কী? শিক্ষক</a:t>
            </a:r>
            <a:r>
              <a:rPr lang="bn-IN" baseline="0" dirty="0" smtClean="0"/>
              <a:t> প্রশ্ন করে উত্তর জানার চেষ্টা করতে পারেন এবং আজকের পাঠ ঘোষণা করা যেতে পারে।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BE37A-F8EC-4C5F-90ED-49B5C0374B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53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>
                <a:latin typeface="NikoshBAN" pitchFamily="2" charset="0"/>
                <a:cs typeface="NikoshBAN" pitchFamily="2" charset="0"/>
              </a:rPr>
              <a:t>স্লাইডটি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হাইড করে রাখা যেতে পারে অথবা দেখানো যেতে পারে।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BE37A-F8EC-4C5F-90ED-49B5C0374B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861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>
                <a:latin typeface="NikoshBAN" pitchFamily="2" charset="0"/>
                <a:cs typeface="NikoshBAN" pitchFamily="2" charset="0"/>
              </a:rPr>
              <a:t>প্রদত্ত চিত্রটি দেখিয়ে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শিখনফল অনুযায়ী আজকের পাঠ উপস্থাপন করা যেতে পারে। 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BE37A-F8EC-4C5F-90ED-49B5C0374B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27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>
                <a:latin typeface="NikoshBAN" pitchFamily="2" charset="0"/>
                <a:cs typeface="NikoshBAN" pitchFamily="2" charset="0"/>
              </a:rPr>
              <a:t>ওজন পরিমাপের জন্য কী প্রয়োজন? </a:t>
            </a:r>
            <a:r>
              <a:rPr lang="bn-IN" dirty="0" smtClean="0"/>
              <a:t>শিক্ষক</a:t>
            </a:r>
            <a:r>
              <a:rPr lang="bn-IN" baseline="0" dirty="0" smtClean="0"/>
              <a:t> প্রশ্ন করে উত্তর জানার চেষ্টা করতে পারেন।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BE37A-F8EC-4C5F-90ED-49B5C0374B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495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>
                <a:latin typeface="NikoshBAN" pitchFamily="2" charset="0"/>
                <a:cs typeface="NikoshBAN" pitchFamily="2" charset="0"/>
              </a:rPr>
              <a:t>যন্ত্র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দু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’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টি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দ্বারা কী পরিমাপ করা হয়? ওজনের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আদ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র্শ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একক কী? </a:t>
            </a:r>
            <a:r>
              <a:rPr lang="bn-IN" dirty="0" smtClean="0"/>
              <a:t>শিক্ষক</a:t>
            </a:r>
            <a:r>
              <a:rPr lang="bn-IN" baseline="0" dirty="0" smtClean="0"/>
              <a:t> প্রশ্ন করে উত্তর জানার চেষ্টা করতে পারেন।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BE37A-F8EC-4C5F-90ED-49B5C0374B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25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শিক্ষক</a:t>
            </a:r>
            <a:r>
              <a:rPr lang="bn-IN" baseline="0" dirty="0" smtClean="0"/>
              <a:t> সম্পর্কটি শিক্ষার্থীদের দ্বারা বোর্ডে লেখানোর চেষ্টা করতে পারেন।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BE37A-F8EC-4C5F-90ED-49B5C0374B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855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jpg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/>
          <p:nvPr/>
        </p:nvSpPr>
        <p:spPr>
          <a:xfrm>
            <a:off x="571500" y="1659285"/>
            <a:ext cx="8115300" cy="4031873"/>
          </a:xfrm>
          <a:prstGeom prst="rect">
            <a:avLst/>
          </a:prstGeom>
          <a:solidFill>
            <a:srgbClr val="F5E1FB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IN" sz="3200" u="sng" dirty="0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32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u="sng" dirty="0" err="1" smtClean="0">
                <a:latin typeface="NikoshBAN" pitchFamily="2" charset="0"/>
                <a:cs typeface="NikoshBAN" pitchFamily="2" charset="0"/>
              </a:rPr>
              <a:t>স্লাইডটি</a:t>
            </a:r>
            <a:r>
              <a:rPr lang="en-US" sz="32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u="sng" dirty="0" err="1" smtClean="0">
                <a:latin typeface="NikoshBAN" pitchFamily="2" charset="0"/>
                <a:cs typeface="NikoshBAN" pitchFamily="2" charset="0"/>
              </a:rPr>
              <a:t>সন্মানিত</a:t>
            </a:r>
            <a:r>
              <a:rPr lang="en-US" sz="32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u="sng" dirty="0" err="1" smtClean="0">
                <a:latin typeface="NikoshBAN" pitchFamily="2" charset="0"/>
                <a:cs typeface="NikoshBAN" pitchFamily="2" charset="0"/>
              </a:rPr>
              <a:t>শিক্ষকবৃন্দের</a:t>
            </a:r>
            <a:r>
              <a:rPr lang="en-US" sz="32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u="sng" dirty="0" err="1" smtClean="0">
                <a:latin typeface="NikoshBAN" pitchFamily="2" charset="0"/>
                <a:cs typeface="NikoshBAN" pitchFamily="2" charset="0"/>
              </a:rPr>
              <a:t>জন্য</a:t>
            </a:r>
            <a:endParaRPr lang="en-US" sz="3200" u="sng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স্লাইডটি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হাইড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ক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রে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রাখা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 F-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চেপে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শুরু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করলে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</a:p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হাইড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স্লাইডগুলো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দেখা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যা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পাঠটি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শ্রেণিকক্ষে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উপস্থাপনের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প্রয়োজনীয়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পরামর্শ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প্রতিটি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নীচে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নোট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আকারে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সংযোজন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হয়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ে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ছে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শ্রেণিতে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কনটেন্টটি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দ্বারা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উ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পস্থাপনের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পূর্বে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পাঠ্য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বইয়ের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নির্ধারিত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পাঠের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সাথে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মিলিয়ে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নিতে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কাজের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/সমস্যার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সমাধান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শ্রেণিতে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উপস্থাপনের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আগে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তৈরি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নিতে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সবিনয়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অনুরোধ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হল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।  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49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533400"/>
            <a:ext cx="7772400" cy="707886"/>
          </a:xfrm>
          <a:prstGeom prst="rect">
            <a:avLst/>
          </a:prstGeom>
          <a:gradFill flip="none" rotWithShape="1">
            <a:gsLst>
              <a:gs pos="0">
                <a:srgbClr val="66FFFF">
                  <a:tint val="66000"/>
                  <a:satMod val="160000"/>
                </a:srgbClr>
              </a:gs>
              <a:gs pos="50000">
                <a:srgbClr val="66FFFF">
                  <a:tint val="44500"/>
                  <a:satMod val="160000"/>
                </a:srgbClr>
              </a:gs>
              <a:gs pos="100000">
                <a:srgbClr val="66FFFF">
                  <a:tint val="23500"/>
                  <a:satMod val="160000"/>
                </a:srgbClr>
              </a:gs>
            </a:gsLst>
            <a:lin ang="5400000" scaled="1"/>
            <a:tileRect/>
          </a:gra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ওজন পরিমাপের মেট্রিক একক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307842"/>
            <a:ext cx="7772400" cy="5016758"/>
          </a:xfrm>
          <a:prstGeom prst="rect">
            <a:avLst/>
          </a:prstGeom>
          <a:gradFill flip="none" rotWithShape="1">
            <a:gsLst>
              <a:gs pos="0">
                <a:srgbClr val="CCFF33">
                  <a:tint val="66000"/>
                  <a:satMod val="160000"/>
                </a:srgbClr>
              </a:gs>
              <a:gs pos="50000">
                <a:srgbClr val="CCFF33">
                  <a:tint val="44500"/>
                  <a:satMod val="160000"/>
                </a:srgbClr>
              </a:gs>
              <a:gs pos="100000">
                <a:srgbClr val="CCFF33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BD" sz="40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১০ মিলিগ্রাম              =    ১ সেন্টিগ্রাম</a:t>
            </a:r>
          </a:p>
          <a:p>
            <a:r>
              <a:rPr lang="bn-BD" sz="40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১০ সেন্টিগ্রাম              =    ১  ডেসিগ্রাম</a:t>
            </a:r>
          </a:p>
          <a:p>
            <a:r>
              <a:rPr lang="bn-BD" sz="40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১০ ডেসিগ্রাম               =    ১  গ্রাম</a:t>
            </a:r>
          </a:p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১০ গ্রাম                     =    ১  ডেকাগ্রাম</a:t>
            </a:r>
          </a:p>
          <a:p>
            <a:r>
              <a:rPr lang="bn-BD" sz="40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১০ ডেকাগ্রাম               =    ১  হেক্টোগ্রাম</a:t>
            </a:r>
          </a:p>
          <a:p>
            <a:r>
              <a:rPr lang="bn-BD" sz="40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১০ হেক্টোগ্রাম              =    ১ কিলোগ্রাম</a:t>
            </a:r>
          </a:p>
          <a:p>
            <a:r>
              <a:rPr lang="bn-BD" sz="40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১০০ কিলোগ্রাম            =    ১ কুইন্টাল</a:t>
            </a:r>
          </a:p>
          <a:p>
            <a:r>
              <a:rPr lang="bn-BD" sz="40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১০ কুইন্টাল                 =    ১ মেট্রিকটন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07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/>
          <p:cNvSpPr/>
          <p:nvPr/>
        </p:nvSpPr>
        <p:spPr>
          <a:xfrm>
            <a:off x="2336291" y="1209021"/>
            <a:ext cx="3584448" cy="3505200"/>
          </a:xfrm>
          <a:prstGeom prst="cube">
            <a:avLst>
              <a:gd name="adj" fmla="val 25026"/>
            </a:avLst>
          </a:prstGeom>
          <a:solidFill>
            <a:srgbClr val="B9FFFF"/>
          </a:solidFill>
          <a:ln>
            <a:solidFill>
              <a:srgbClr val="B9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/>
          <p:cNvGrpSpPr/>
          <p:nvPr/>
        </p:nvGrpSpPr>
        <p:grpSpPr>
          <a:xfrm>
            <a:off x="2323909" y="1132820"/>
            <a:ext cx="3619691" cy="3625976"/>
            <a:chOff x="1942909" y="1752600"/>
            <a:chExt cx="3619691" cy="3625976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4625340" y="2700145"/>
              <a:ext cx="24765" cy="267843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514975" y="1850515"/>
              <a:ext cx="24765" cy="262890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1956244" y="5353812"/>
              <a:ext cx="2678430" cy="2476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4650106" y="4467033"/>
              <a:ext cx="889635" cy="91154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1967675" y="4467033"/>
              <a:ext cx="872680" cy="88677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942909" y="2738796"/>
              <a:ext cx="24765" cy="263977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4573906" y="1841181"/>
              <a:ext cx="941069" cy="93626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2815590" y="1828800"/>
              <a:ext cx="2724151" cy="3009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1967676" y="1841181"/>
              <a:ext cx="847914" cy="87134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1942909" y="2724911"/>
              <a:ext cx="2650997" cy="1388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2840355" y="4467033"/>
              <a:ext cx="2722245" cy="1238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815590" y="1858897"/>
              <a:ext cx="24765" cy="267843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/>
            <p:cNvSpPr/>
            <p:nvPr/>
          </p:nvSpPr>
          <p:spPr>
            <a:xfrm>
              <a:off x="3124200" y="1752600"/>
              <a:ext cx="1143000" cy="1066800"/>
            </a:xfrm>
            <a:prstGeom prst="ellipse">
              <a:avLst/>
            </a:prstGeom>
            <a:noFill/>
            <a:ln w="76200"/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3505199" y="609600"/>
            <a:ext cx="1828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১সেন্টিমিটার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 rot="5400000">
            <a:off x="5443208" y="2090412"/>
            <a:ext cx="1676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১সেন্টিমিটার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 rot="18852340">
            <a:off x="1583263" y="1320436"/>
            <a:ext cx="1594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১সেন্টিমিটার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3658553" y="3048000"/>
            <a:ext cx="837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পানি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715000" y="4191000"/>
            <a:ext cx="1064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চৌবাচ্চা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33400" y="5057332"/>
            <a:ext cx="8001000" cy="523220"/>
          </a:xfrm>
          <a:prstGeom prst="rect">
            <a:avLst/>
          </a:prstGeom>
          <a:solidFill>
            <a:srgbClr val="FFCD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চৌবাচ্চার আয়তন = ১সেঃমিঃ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×</a:t>
            </a:r>
            <a:r>
              <a:rPr lang="bn-BD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১সেঃমিঃ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×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১সেঃমিঃ = ১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ঘনসেঃমিঃ</a:t>
            </a:r>
            <a:r>
              <a:rPr lang="bn-BD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33400" y="5791200"/>
            <a:ext cx="8001000" cy="523220"/>
          </a:xfrm>
          <a:prstGeom prst="rect">
            <a:avLst/>
          </a:prstGeom>
          <a:solidFill>
            <a:srgbClr val="DEFF8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৪</a:t>
            </a:r>
            <a:r>
              <a:rPr lang="bn-BD" sz="2800" baseline="30000" dirty="0" smtClean="0">
                <a:latin typeface="NikoshBAN" pitchFamily="2" charset="0"/>
                <a:cs typeface="NikoshBAN" pitchFamily="2" charset="0"/>
              </a:rPr>
              <a:t>০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সেলসিয়াস তাপমাত্রায়  ১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ঘনসেঃমিঃ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বিশুদ্ধ পানির ওজন ১ গ্রাম</a:t>
            </a:r>
            <a:r>
              <a:rPr lang="bn-BD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77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9" grpId="0"/>
      <p:bldP spid="80" grpId="0"/>
      <p:bldP spid="82" grpId="0"/>
      <p:bldP spid="89" grpId="0"/>
      <p:bldP spid="91" grpId="0"/>
      <p:bldP spid="93" grpId="0" animBg="1"/>
      <p:bldP spid="9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609600"/>
            <a:ext cx="7696200" cy="769441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একক কাজ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4971871"/>
            <a:ext cx="7696200" cy="1200329"/>
          </a:xfrm>
          <a:prstGeom prst="rect">
            <a:avLst/>
          </a:prstGeom>
          <a:solidFill>
            <a:srgbClr val="FFCDFF"/>
          </a:solidFill>
          <a:ln w="19050">
            <a:solidFill>
              <a:schemeClr val="tx1"/>
            </a:solidFill>
          </a:ln>
          <a:effectLst>
            <a:outerShdw blurRad="50800" dist="50800" dir="5400000" algn="ctr" rotWithShape="0">
              <a:schemeClr val="bg1">
                <a:lumMod val="95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bn-BD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১৬ একর জমিতে ৪০০ মেট্রিক টন আলু উৎপন্ন হলে,</a:t>
            </a:r>
          </a:p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১ একর জমিতে কত কুইন্টাল আলু উৎপন্ন হয় ? 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7696200" cy="3429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25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93" t="-18572" r="-10000" b="-18970"/>
          <a:stretch/>
        </p:blipFill>
        <p:spPr bwMode="auto">
          <a:xfrm>
            <a:off x="1223010" y="762000"/>
            <a:ext cx="6732270" cy="394335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223010" y="4800600"/>
            <a:ext cx="6771405" cy="1569660"/>
          </a:xfrm>
          <a:prstGeom prst="rect">
            <a:avLst/>
          </a:prstGeom>
          <a:gradFill flip="none" rotWithShape="1">
            <a:gsLst>
              <a:gs pos="0">
                <a:srgbClr val="00FF00">
                  <a:tint val="66000"/>
                  <a:satMod val="160000"/>
                </a:srgbClr>
              </a:gs>
              <a:gs pos="5000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একখন্ড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জমিতে ২০ কেজি ৮৫০ গ্রাম সরিষা</a:t>
            </a: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উৎপন্ন হলে, অনুরূপ ৭ খন্ড জমিতে মোট কী পরিমান </a:t>
            </a: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                সরিষা উৎপন্ন হবে?     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49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533400"/>
            <a:ext cx="7319632" cy="707886"/>
          </a:xfrm>
          <a:prstGeom prst="rect">
            <a:avLst/>
          </a:prstGeom>
          <a:solidFill>
            <a:srgbClr val="66FFFF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জোড়ায় কাজ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41286"/>
            <a:ext cx="7319632" cy="386411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90600" y="5116471"/>
            <a:ext cx="7319632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একটি স্টীল মিলে দৈনিক ১৫০০ কেজি ইস্পাত উৎপন্ন হয়।</a:t>
            </a: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এক মাসে কত মেট্রিক টন ইস্পাত উৎপন্ন হবে?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88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7570" y="587514"/>
            <a:ext cx="7827680" cy="769441"/>
          </a:xfrm>
          <a:prstGeom prst="rect">
            <a:avLst/>
          </a:prstGeom>
          <a:gradFill flip="none" rotWithShape="1">
            <a:gsLst>
              <a:gs pos="0">
                <a:srgbClr val="CCFF33">
                  <a:tint val="66000"/>
                  <a:satMod val="160000"/>
                </a:srgbClr>
              </a:gs>
              <a:gs pos="50000">
                <a:srgbClr val="CCFF33">
                  <a:tint val="44500"/>
                  <a:satMod val="160000"/>
                </a:srgbClr>
              </a:gs>
              <a:gs pos="100000">
                <a:srgbClr val="CCFF33">
                  <a:tint val="23500"/>
                  <a:satMod val="160000"/>
                </a:srgbClr>
              </a:gs>
            </a:gsLst>
            <a:lin ang="5400000" scaled="1"/>
            <a:tileRect/>
          </a:gra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7569" y="1600200"/>
            <a:ext cx="7827682" cy="954107"/>
          </a:xfrm>
          <a:prstGeom prst="rect">
            <a:avLst/>
          </a:prstGeom>
          <a:solidFill>
            <a:srgbClr val="97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BD" sz="2800" dirty="0" smtClean="0">
                <a:cs typeface="NikoshBAN" panose="02000000000000000000" pitchFamily="2" charset="0"/>
              </a:rPr>
              <a:t> ১।  ১ ডেকাগ্রাম= কত গ্রাম ?</a:t>
            </a:r>
          </a:p>
          <a:p>
            <a:r>
              <a:rPr lang="bn-BD" sz="2800" dirty="0">
                <a:cs typeface="NikoshBAN" panose="02000000000000000000" pitchFamily="2" charset="0"/>
              </a:rPr>
              <a:t> </a:t>
            </a:r>
            <a:r>
              <a:rPr lang="bn-BD" sz="2800" dirty="0" smtClean="0">
                <a:cs typeface="NikoshBAN" panose="02000000000000000000" pitchFamily="2" charset="0"/>
              </a:rPr>
              <a:t> (ক) ১০ </a:t>
            </a:r>
            <a:r>
              <a:rPr lang="bn-BD" sz="2800" dirty="0">
                <a:cs typeface="NikoshBAN" panose="02000000000000000000" pitchFamily="2" charset="0"/>
              </a:rPr>
              <a:t>গ্রাম</a:t>
            </a:r>
            <a:r>
              <a:rPr lang="bn-BD" sz="2800" dirty="0" smtClean="0">
                <a:cs typeface="NikoshBAN" panose="02000000000000000000" pitchFamily="2" charset="0"/>
              </a:rPr>
              <a:t> </a:t>
            </a:r>
            <a:r>
              <a:rPr lang="bn-BD" sz="2800" dirty="0">
                <a:cs typeface="NikoshBAN" panose="02000000000000000000" pitchFamily="2" charset="0"/>
              </a:rPr>
              <a:t> </a:t>
            </a:r>
            <a:r>
              <a:rPr lang="bn-BD" sz="2800" dirty="0" smtClean="0">
                <a:cs typeface="NikoshBAN" panose="02000000000000000000" pitchFamily="2" charset="0"/>
              </a:rPr>
              <a:t>    (খ) ২০</a:t>
            </a:r>
            <a:r>
              <a:rPr lang="bn-BD" sz="2800" dirty="0">
                <a:cs typeface="NikoshBAN" panose="02000000000000000000" pitchFamily="2" charset="0"/>
              </a:rPr>
              <a:t> </a:t>
            </a:r>
            <a:r>
              <a:rPr lang="bn-BD" sz="2800" dirty="0" smtClean="0">
                <a:cs typeface="NikoshBAN" panose="02000000000000000000" pitchFamily="2" charset="0"/>
              </a:rPr>
              <a:t>গ্রাম        (গ)  ৩০ </a:t>
            </a:r>
            <a:r>
              <a:rPr lang="bn-BD" sz="2800" dirty="0">
                <a:cs typeface="NikoshBAN" panose="02000000000000000000" pitchFamily="2" charset="0"/>
              </a:rPr>
              <a:t>গ্রাম</a:t>
            </a:r>
            <a:r>
              <a:rPr lang="bn-BD" sz="2800" dirty="0" smtClean="0">
                <a:cs typeface="NikoshBAN" panose="02000000000000000000" pitchFamily="2" charset="0"/>
              </a:rPr>
              <a:t>         (ঘ) ৪০ গ্রাম</a:t>
            </a:r>
            <a:endParaRPr lang="en-US" sz="2800" dirty="0" smtClean="0"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569" y="2551093"/>
            <a:ext cx="7827681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BD" sz="2800" dirty="0">
                <a:cs typeface="NikoshBAN" panose="02000000000000000000" pitchFamily="2" charset="0"/>
              </a:rPr>
              <a:t> </a:t>
            </a:r>
            <a:r>
              <a:rPr lang="bn-BD" sz="2800" dirty="0" smtClean="0">
                <a:cs typeface="NikoshBAN" panose="02000000000000000000" pitchFamily="2" charset="0"/>
              </a:rPr>
              <a:t> ২। ১০০০ সেঃগ্রাঃ  =  </a:t>
            </a:r>
            <a:r>
              <a:rPr lang="bn-BD" sz="2800" dirty="0">
                <a:cs typeface="NikoshBAN" panose="02000000000000000000" pitchFamily="2" charset="0"/>
              </a:rPr>
              <a:t>কত? </a:t>
            </a:r>
          </a:p>
          <a:p>
            <a:r>
              <a:rPr lang="bn-BD" sz="2800" dirty="0">
                <a:cs typeface="NikoshBAN" panose="02000000000000000000" pitchFamily="2" charset="0"/>
              </a:rPr>
              <a:t> (ক</a:t>
            </a:r>
            <a:r>
              <a:rPr lang="bn-BD" sz="2800" dirty="0" smtClean="0">
                <a:cs typeface="NikoshBAN" panose="02000000000000000000" pitchFamily="2" charset="0"/>
              </a:rPr>
              <a:t>)   </a:t>
            </a:r>
            <a:r>
              <a:rPr lang="bn-BD" sz="2800" dirty="0">
                <a:cs typeface="NikoshBAN" panose="02000000000000000000" pitchFamily="2" charset="0"/>
              </a:rPr>
              <a:t>১ </a:t>
            </a:r>
            <a:r>
              <a:rPr lang="bn-BD" sz="2800" dirty="0" smtClean="0">
                <a:cs typeface="NikoshBAN" panose="02000000000000000000" pitchFamily="2" charset="0"/>
              </a:rPr>
              <a:t>গ্রাম   (</a:t>
            </a:r>
            <a:r>
              <a:rPr lang="bn-BD" sz="2800" dirty="0">
                <a:cs typeface="NikoshBAN" panose="02000000000000000000" pitchFamily="2" charset="0"/>
              </a:rPr>
              <a:t>খ) </a:t>
            </a:r>
            <a:r>
              <a:rPr lang="bn-BD" sz="2800" dirty="0" smtClean="0">
                <a:cs typeface="NikoshBAN" panose="02000000000000000000" pitchFamily="2" charset="0"/>
              </a:rPr>
              <a:t>  ১০ ডেসিগ্রাম    (</a:t>
            </a:r>
            <a:r>
              <a:rPr lang="bn-BD" sz="2800" dirty="0">
                <a:cs typeface="NikoshBAN" panose="02000000000000000000" pitchFamily="2" charset="0"/>
              </a:rPr>
              <a:t>গ) </a:t>
            </a:r>
            <a:r>
              <a:rPr lang="bn-BD" sz="2800" dirty="0" smtClean="0">
                <a:cs typeface="NikoshBAN" panose="02000000000000000000" pitchFamily="2" charset="0"/>
              </a:rPr>
              <a:t>১ ডেকাগ্রাম     (</a:t>
            </a:r>
            <a:r>
              <a:rPr lang="bn-BD" sz="2800" dirty="0">
                <a:cs typeface="NikoshBAN" panose="02000000000000000000" pitchFamily="2" charset="0"/>
              </a:rPr>
              <a:t>ঘ) </a:t>
            </a:r>
            <a:r>
              <a:rPr lang="bn-BD" sz="2800" dirty="0" smtClean="0">
                <a:cs typeface="NikoshBAN" panose="02000000000000000000" pitchFamily="2" charset="0"/>
              </a:rPr>
              <a:t>১ </a:t>
            </a:r>
            <a:r>
              <a:rPr lang="bn-BD" sz="2800" dirty="0">
                <a:cs typeface="NikoshBAN" panose="02000000000000000000" pitchFamily="2" charset="0"/>
              </a:rPr>
              <a:t>কেজি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7569" y="3505200"/>
            <a:ext cx="7827681" cy="26776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BD" sz="2800" dirty="0" smtClean="0">
                <a:cs typeface="NikoshBAN" panose="02000000000000000000" pitchFamily="2" charset="0"/>
              </a:rPr>
              <a:t>৩</a:t>
            </a:r>
            <a:r>
              <a:rPr lang="bn-BD" sz="2800" dirty="0" smtClean="0">
                <a:cs typeface="NikoshBAN" panose="02000000000000000000" pitchFamily="2" charset="0"/>
              </a:rPr>
              <a:t>।</a:t>
            </a:r>
            <a:r>
              <a:rPr lang="en-US" sz="2800" dirty="0" smtClean="0">
                <a:cs typeface="NikoshBAN" panose="02000000000000000000" pitchFamily="2" charset="0"/>
              </a:rPr>
              <a:t> </a:t>
            </a:r>
            <a:r>
              <a:rPr lang="bn-BD" sz="2800" dirty="0" smtClean="0">
                <a:cs typeface="NikoshBAN" panose="02000000000000000000" pitchFamily="2" charset="0"/>
              </a:rPr>
              <a:t>দৈনন্দিন </a:t>
            </a:r>
            <a:r>
              <a:rPr lang="bn-BD" sz="2800" dirty="0" smtClean="0">
                <a:cs typeface="NikoshBAN" panose="02000000000000000000" pitchFamily="2" charset="0"/>
              </a:rPr>
              <a:t>কাজে ব্যবহৃত ওজনের ক্ষেত্রে----------      </a:t>
            </a:r>
          </a:p>
          <a:p>
            <a:r>
              <a:rPr lang="en-US" sz="2800" dirty="0" smtClean="0">
                <a:cs typeface="NikoshBAN" panose="02000000000000000000" pitchFamily="2" charset="0"/>
              </a:rPr>
              <a:t>(i)</a:t>
            </a:r>
            <a:r>
              <a:rPr lang="bn-BD" sz="2800" dirty="0" smtClean="0">
                <a:cs typeface="NikoshBAN" panose="02000000000000000000" pitchFamily="2" charset="0"/>
              </a:rPr>
              <a:t> ১০০০ কিলোগ্রাম  পাথরের ওজন ১ কুইন্টাল </a:t>
            </a:r>
            <a:r>
              <a:rPr lang="bn-BD" sz="2800" dirty="0">
                <a:cs typeface="NikoshBAN" panose="02000000000000000000" pitchFamily="2" charset="0"/>
              </a:rPr>
              <a:t>। </a:t>
            </a:r>
            <a:r>
              <a:rPr lang="bn-BD" sz="2800" dirty="0" smtClean="0">
                <a:cs typeface="NikoshBAN" panose="02000000000000000000" pitchFamily="2" charset="0"/>
              </a:rPr>
              <a:t> </a:t>
            </a:r>
            <a:endParaRPr lang="bn-BD" sz="2800" dirty="0">
              <a:cs typeface="NikoshBAN" panose="02000000000000000000" pitchFamily="2" charset="0"/>
            </a:endParaRPr>
          </a:p>
          <a:p>
            <a:r>
              <a:rPr lang="en-US" sz="2800" dirty="0" smtClean="0">
                <a:cs typeface="NikoshBAN" panose="02000000000000000000" pitchFamily="2" charset="0"/>
              </a:rPr>
              <a:t>(</a:t>
            </a:r>
            <a:r>
              <a:rPr lang="en-US" sz="2800" dirty="0">
                <a:cs typeface="NikoshBAN" panose="02000000000000000000" pitchFamily="2" charset="0"/>
              </a:rPr>
              <a:t>ii</a:t>
            </a:r>
            <a:r>
              <a:rPr lang="en-US" sz="2800" dirty="0" smtClean="0">
                <a:cs typeface="NikoshBAN" panose="02000000000000000000" pitchFamily="2" charset="0"/>
              </a:rPr>
              <a:t>)</a:t>
            </a:r>
            <a:r>
              <a:rPr lang="bn-BD" sz="2800" dirty="0" smtClean="0">
                <a:cs typeface="NikoshBAN" panose="02000000000000000000" pitchFamily="2" charset="0"/>
              </a:rPr>
              <a:t> ১০০০  গ্রাম সোনার ওজন  </a:t>
            </a:r>
            <a:r>
              <a:rPr lang="bn-BD" sz="2800" dirty="0">
                <a:cs typeface="NikoshBAN" panose="02000000000000000000" pitchFamily="2" charset="0"/>
              </a:rPr>
              <a:t>১ কেজি ।</a:t>
            </a:r>
          </a:p>
          <a:p>
            <a:r>
              <a:rPr lang="en-US" sz="2800" dirty="0" smtClean="0">
                <a:cs typeface="NikoshBAN" panose="02000000000000000000" pitchFamily="2" charset="0"/>
              </a:rPr>
              <a:t>(</a:t>
            </a:r>
            <a:r>
              <a:rPr lang="en-US" sz="2800" dirty="0">
                <a:cs typeface="NikoshBAN" panose="02000000000000000000" pitchFamily="2" charset="0"/>
              </a:rPr>
              <a:t>iii) </a:t>
            </a:r>
            <a:r>
              <a:rPr lang="bn-BD" sz="2800" dirty="0">
                <a:cs typeface="NikoshBAN" panose="02000000000000000000" pitchFamily="2" charset="0"/>
              </a:rPr>
              <a:t>ওজন পরিমাপের </a:t>
            </a:r>
            <a:r>
              <a:rPr lang="bn-BD" sz="2800" dirty="0" smtClean="0">
                <a:cs typeface="NikoshBAN" panose="02000000000000000000" pitchFamily="2" charset="0"/>
              </a:rPr>
              <a:t>আদর্শ একক গ্রাম।</a:t>
            </a:r>
            <a:endParaRPr lang="bn-BD" sz="2800" dirty="0">
              <a:cs typeface="NikoshBAN" panose="02000000000000000000" pitchFamily="2" charset="0"/>
            </a:endParaRPr>
          </a:p>
          <a:p>
            <a:r>
              <a:rPr lang="bn-BD" sz="2800" dirty="0">
                <a:cs typeface="NikoshBAN" panose="02000000000000000000" pitchFamily="2" charset="0"/>
              </a:rPr>
              <a:t> </a:t>
            </a:r>
            <a:r>
              <a:rPr lang="bn-BD" sz="2800" dirty="0" smtClean="0">
                <a:cs typeface="NikoshBAN" panose="02000000000000000000" pitchFamily="2" charset="0"/>
              </a:rPr>
              <a:t>ওপরের </a:t>
            </a:r>
            <a:r>
              <a:rPr lang="bn-BD" sz="2800" dirty="0">
                <a:cs typeface="NikoshBAN" panose="02000000000000000000" pitchFamily="2" charset="0"/>
              </a:rPr>
              <a:t>তথ্যের আলোকে নিচের </a:t>
            </a:r>
            <a:r>
              <a:rPr lang="bn-BD" sz="2800" dirty="0" smtClean="0">
                <a:cs typeface="NikoshBAN" panose="02000000000000000000" pitchFamily="2" charset="0"/>
              </a:rPr>
              <a:t>কোনটি সঠিক </a:t>
            </a:r>
            <a:r>
              <a:rPr lang="bn-BD" sz="2800" dirty="0">
                <a:cs typeface="NikoshBAN" panose="02000000000000000000" pitchFamily="2" charset="0"/>
              </a:rPr>
              <a:t>? </a:t>
            </a:r>
          </a:p>
          <a:p>
            <a:r>
              <a:rPr lang="bn-BD" sz="2800" dirty="0">
                <a:cs typeface="NikoshBAN" panose="02000000000000000000" pitchFamily="2" charset="0"/>
              </a:rPr>
              <a:t> (ক) </a:t>
            </a:r>
            <a:r>
              <a:rPr lang="bn-BD" sz="2800" dirty="0" smtClean="0">
                <a:cs typeface="NikoshBAN" panose="02000000000000000000" pitchFamily="2" charset="0"/>
              </a:rPr>
              <a:t>   </a:t>
            </a:r>
            <a:r>
              <a:rPr lang="en-US" sz="2800" dirty="0" smtClean="0">
                <a:cs typeface="NikoshBAN" panose="02000000000000000000" pitchFamily="2" charset="0"/>
              </a:rPr>
              <a:t>i</a:t>
            </a:r>
            <a:r>
              <a:rPr lang="bn-BD" sz="2800" dirty="0" smtClean="0">
                <a:cs typeface="NikoshBAN" panose="02000000000000000000" pitchFamily="2" charset="0"/>
              </a:rPr>
              <a:t>       (</a:t>
            </a:r>
            <a:r>
              <a:rPr lang="bn-BD" sz="2800" dirty="0">
                <a:cs typeface="NikoshBAN" panose="02000000000000000000" pitchFamily="2" charset="0"/>
              </a:rPr>
              <a:t>খ) </a:t>
            </a:r>
            <a:r>
              <a:rPr lang="en-US" sz="2800" dirty="0" err="1">
                <a:cs typeface="NikoshBAN" panose="02000000000000000000" pitchFamily="2" charset="0"/>
              </a:rPr>
              <a:t>i</a:t>
            </a:r>
            <a:r>
              <a:rPr lang="bn-BD" sz="2800" dirty="0">
                <a:cs typeface="NikoshBAN" panose="02000000000000000000" pitchFamily="2" charset="0"/>
              </a:rPr>
              <a:t> ও </a:t>
            </a:r>
            <a:r>
              <a:rPr lang="en-US" sz="2800" dirty="0" smtClean="0">
                <a:cs typeface="NikoshBAN" panose="02000000000000000000" pitchFamily="2" charset="0"/>
              </a:rPr>
              <a:t>ii</a:t>
            </a:r>
            <a:r>
              <a:rPr lang="bn-BD" sz="2800" dirty="0" smtClean="0">
                <a:cs typeface="NikoshBAN" panose="02000000000000000000" pitchFamily="2" charset="0"/>
              </a:rPr>
              <a:t>           (</a:t>
            </a:r>
            <a:r>
              <a:rPr lang="bn-BD" sz="2800" dirty="0">
                <a:cs typeface="NikoshBAN" panose="02000000000000000000" pitchFamily="2" charset="0"/>
              </a:rPr>
              <a:t>গ</a:t>
            </a:r>
            <a:r>
              <a:rPr lang="bn-BD" sz="2800" dirty="0" smtClean="0">
                <a:cs typeface="NikoshBAN" panose="02000000000000000000" pitchFamily="2" charset="0"/>
              </a:rPr>
              <a:t>) </a:t>
            </a:r>
            <a:r>
              <a:rPr lang="en-US" sz="2800" dirty="0" smtClean="0">
                <a:cs typeface="NikoshBAN" panose="02000000000000000000" pitchFamily="2" charset="0"/>
              </a:rPr>
              <a:t>ii </a:t>
            </a:r>
            <a:r>
              <a:rPr lang="bn-BD" sz="2800" dirty="0">
                <a:cs typeface="NikoshBAN" panose="02000000000000000000" pitchFamily="2" charset="0"/>
              </a:rPr>
              <a:t>ও </a:t>
            </a:r>
            <a:r>
              <a:rPr lang="en-US" sz="2800" dirty="0">
                <a:cs typeface="NikoshBAN" panose="02000000000000000000" pitchFamily="2" charset="0"/>
              </a:rPr>
              <a:t>iii</a:t>
            </a:r>
            <a:r>
              <a:rPr lang="bn-BD" sz="2800" dirty="0">
                <a:cs typeface="NikoshBAN" panose="02000000000000000000" pitchFamily="2" charset="0"/>
              </a:rPr>
              <a:t> </a:t>
            </a:r>
            <a:r>
              <a:rPr lang="bn-BD" sz="2800" dirty="0" smtClean="0">
                <a:cs typeface="NikoshBAN" panose="02000000000000000000" pitchFamily="2" charset="0"/>
              </a:rPr>
              <a:t>        (</a:t>
            </a:r>
            <a:r>
              <a:rPr lang="bn-BD" sz="2800" dirty="0">
                <a:cs typeface="NikoshBAN" panose="02000000000000000000" pitchFamily="2" charset="0"/>
              </a:rPr>
              <a:t>ঘ</a:t>
            </a:r>
            <a:r>
              <a:rPr lang="bn-BD" sz="2800" dirty="0" smtClean="0">
                <a:cs typeface="NikoshBAN" panose="02000000000000000000" pitchFamily="2" charset="0"/>
              </a:rPr>
              <a:t>) </a:t>
            </a:r>
            <a:r>
              <a:rPr lang="en-US" sz="2800" dirty="0" err="1" smtClean="0">
                <a:cs typeface="NikoshBAN" panose="02000000000000000000" pitchFamily="2" charset="0"/>
              </a:rPr>
              <a:t>i,ii</a:t>
            </a:r>
            <a:r>
              <a:rPr lang="en-US" sz="2800" dirty="0" smtClean="0">
                <a:cs typeface="NikoshBAN" panose="02000000000000000000" pitchFamily="2" charset="0"/>
              </a:rPr>
              <a:t>,</a:t>
            </a:r>
            <a:r>
              <a:rPr lang="bn-BD" sz="2800" dirty="0">
                <a:cs typeface="NikoshBAN" panose="02000000000000000000" pitchFamily="2" charset="0"/>
              </a:rPr>
              <a:t>ও </a:t>
            </a:r>
            <a:r>
              <a:rPr lang="en-US" sz="2800" dirty="0" smtClean="0">
                <a:cs typeface="NikoshBAN" panose="02000000000000000000" pitchFamily="2" charset="0"/>
              </a:rPr>
              <a:t>iii</a:t>
            </a:r>
            <a:endParaRPr lang="bn-BD" sz="2800" dirty="0">
              <a:cs typeface="NikoshBAN" panose="02000000000000000000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62000" y="2013972"/>
            <a:ext cx="1600200" cy="50062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648200" y="2991996"/>
            <a:ext cx="1905000" cy="50062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324600" y="5682228"/>
            <a:ext cx="1905000" cy="50062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4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4" grpId="0" build="p" animBg="1"/>
      <p:bldP spid="5" grpId="0" build="p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2569" y="634425"/>
            <a:ext cx="7397032" cy="584775"/>
          </a:xfrm>
          <a:prstGeom prst="rect">
            <a:avLst/>
          </a:prstGeom>
          <a:gradFill flip="none" rotWithShape="1">
            <a:gsLst>
              <a:gs pos="0">
                <a:srgbClr val="CCFF33">
                  <a:tint val="66000"/>
                  <a:satMod val="160000"/>
                </a:srgbClr>
              </a:gs>
              <a:gs pos="50000">
                <a:srgbClr val="CCFF33">
                  <a:tint val="44500"/>
                  <a:satMod val="160000"/>
                </a:srgbClr>
              </a:gs>
              <a:gs pos="100000">
                <a:srgbClr val="CCFF33">
                  <a:tint val="23500"/>
                  <a:satMod val="160000"/>
                </a:srgbClr>
              </a:gs>
            </a:gsLst>
            <a:lin ang="5400000" scaled="1"/>
            <a:tileRect/>
          </a:gra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9026" y="2438400"/>
            <a:ext cx="7397032" cy="2246769"/>
          </a:xfrm>
          <a:prstGeom prst="rect">
            <a:avLst/>
          </a:prstGeo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rgbClr val="00FFFF">
                  <a:tint val="44500"/>
                  <a:satMod val="160000"/>
                </a:srgbClr>
              </a:gs>
              <a:gs pos="100000">
                <a:srgbClr val="00FFFF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১।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পরেশের ১৬ একর জমিতে ২৮ মেট্রিক টন ধান উৎপন্ন হয়েছে।</a:t>
            </a:r>
            <a:endParaRPr lang="bn-IN" sz="28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এর জন্য তার ৫৬০০০ টাকা খরচ হল।</a:t>
            </a:r>
            <a:endParaRPr lang="bn-IN" sz="28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ক.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প্রতি একর জমিতে কত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কুইন্টাল ধান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হয়েছে? </a:t>
            </a:r>
            <a:endParaRPr lang="bn-IN" sz="28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খ.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প্রতি কেজি ধানের উৎপাদন খরচ কত?</a:t>
            </a:r>
            <a:endParaRPr lang="bn-IN" sz="28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গ. ২০ একর জমির উৎপন্ন ধানের উৎপাদন খরচ কত?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42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09600"/>
            <a:ext cx="7543800" cy="5562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0" y="4450140"/>
            <a:ext cx="29626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96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96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67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00" y="457200"/>
            <a:ext cx="2362200" cy="1336596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IN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কৃতজ্ঞতা স্বীকার 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3276600"/>
            <a:ext cx="8305800" cy="1077218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solidFill>
                  <a:srgbClr val="005426"/>
                </a:solidFill>
                <a:latin typeface="NikoshBAN" pitchFamily="2" charset="0"/>
                <a:cs typeface="NikoshBAN" pitchFamily="2" charset="0"/>
              </a:rPr>
              <a:t>এবং কন্টেন্ট সম্পাদক হিসেবে যাঁদের নির্দেশনা, পরামর্শ </a:t>
            </a:r>
            <a:endParaRPr lang="en-US" sz="3200" dirty="0" smtClean="0">
              <a:solidFill>
                <a:srgbClr val="005426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3200" dirty="0" smtClean="0">
                <a:solidFill>
                  <a:srgbClr val="005426"/>
                </a:solidFill>
                <a:latin typeface="NikoshBAN" pitchFamily="2" charset="0"/>
                <a:cs typeface="NikoshBAN" pitchFamily="2" charset="0"/>
              </a:rPr>
              <a:t>ও তত্ত্বাবধানে এই মডেল কন্টেন্ট সমৃদ্ধ হয়েছে তারা হলেন-  </a:t>
            </a:r>
            <a:endParaRPr lang="en-US" sz="3200" dirty="0">
              <a:solidFill>
                <a:srgbClr val="005426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4495800"/>
            <a:ext cx="8305800" cy="156966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200" dirty="0">
                <a:latin typeface="NikoshBAN" pitchFamily="2" charset="0"/>
                <a:cs typeface="NikoshBAN" pitchFamily="2" charset="0"/>
              </a:rPr>
              <a:t>জনাব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রায়হানা তছলিম, সহযোগী অধ্যাপক, 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টিটিসি,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ঢাকা</a:t>
            </a:r>
            <a:endParaRPr lang="bn-IN" sz="3200" dirty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3200" dirty="0">
                <a:latin typeface="NikoshBAN" pitchFamily="2" charset="0"/>
                <a:cs typeface="NikoshBAN" pitchFamily="2" charset="0"/>
              </a:rPr>
              <a:t>জনাব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মো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হাম্মদ</a:t>
            </a:r>
            <a:r>
              <a:rPr lang="bn-IN" sz="320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আহসানুল আলম, সহকারী 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অধ্যাপক, টিটিসি,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ফেনী</a:t>
            </a:r>
          </a:p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জনাব রাজিয়া বেগম, প্রভাষক, 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টিটিসি,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ঢাকা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1981200"/>
            <a:ext cx="8305800" cy="1200329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solidFill>
                  <a:srgbClr val="003399"/>
                </a:solidFill>
                <a:latin typeface="NikoshBAN" pitchFamily="2" charset="0"/>
                <a:cs typeface="NikoshBAN" pitchFamily="2" charset="0"/>
              </a:rPr>
              <a:t>শিক্ষা মন্ত্রণালয়, মাউশি, এনসিটিবি ও এটুআই-এর সংশ্লিষ্ট কর্মকর্তাবৃন্দ </a:t>
            </a:r>
            <a:endParaRPr lang="en-US" sz="3600" dirty="0">
              <a:solidFill>
                <a:srgbClr val="003399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71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90600"/>
            <a:ext cx="7086600" cy="4876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048000" y="3200400"/>
            <a:ext cx="3575018" cy="186204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115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15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73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105400" y="619155"/>
            <a:ext cx="3605474" cy="5386090"/>
          </a:xfrm>
          <a:prstGeom prst="rect">
            <a:avLst/>
          </a:prstGeom>
          <a:solidFill>
            <a:srgbClr val="FFE5FF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ln w="1905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পাঠ পরিচিতি</a:t>
            </a:r>
            <a:endParaRPr lang="bn-BD" sz="3600" dirty="0" smtClean="0">
              <a:ln w="1905"/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endParaRPr lang="bn-IN" sz="3200" dirty="0" smtClean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200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পরিকল্পনাঃ শ্রেণির কাজ</a:t>
            </a:r>
            <a:endParaRPr lang="en-US" sz="3200" dirty="0">
              <a:ln w="1905"/>
              <a:solidFill>
                <a:srgbClr val="66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3200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শ্রেণিঃ </a:t>
            </a:r>
            <a:r>
              <a:rPr lang="bn-BD" sz="3200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সপ্তম</a:t>
            </a:r>
            <a:endParaRPr lang="bn-IN" sz="3200" dirty="0" smtClean="0">
              <a:ln w="1905"/>
              <a:solidFill>
                <a:srgbClr val="66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3200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বিষয়ঃ গণিত</a:t>
            </a:r>
          </a:p>
          <a:p>
            <a:pPr algn="ctr"/>
            <a:r>
              <a:rPr lang="bn-IN" sz="3200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অধ্যায়ঃ </a:t>
            </a:r>
            <a:r>
              <a:rPr lang="bn-BD" sz="3200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তৃতীয়</a:t>
            </a:r>
            <a:r>
              <a:rPr lang="bn-IN" sz="3200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  <a:p>
            <a:pPr algn="ctr"/>
            <a:r>
              <a:rPr lang="bn-IN" sz="3200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নামঃ </a:t>
            </a:r>
            <a:r>
              <a:rPr lang="bn-BD" sz="3200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পরিমাপ</a:t>
            </a:r>
            <a:endParaRPr lang="bn-BD" sz="3200" dirty="0">
              <a:ln w="1905"/>
              <a:solidFill>
                <a:srgbClr val="66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200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বিষয়বস্তুঃ</a:t>
            </a:r>
            <a:r>
              <a:rPr lang="bn-BD" sz="3200" dirty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ওজন পরিমাপ</a:t>
            </a:r>
            <a:endParaRPr lang="bn-IN" sz="3200" dirty="0" smtClean="0">
              <a:ln w="1905"/>
              <a:solidFill>
                <a:srgbClr val="66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3200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সময়ঃ </a:t>
            </a:r>
            <a:r>
              <a:rPr lang="bn-BD" sz="3200" dirty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৪</a:t>
            </a:r>
            <a:r>
              <a:rPr lang="bn-IN" sz="3200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৫ মিনিট</a:t>
            </a:r>
            <a:endParaRPr lang="bn-BD" sz="3200" dirty="0" smtClean="0">
              <a:ln w="1905"/>
              <a:solidFill>
                <a:srgbClr val="66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200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তারিখঃ ১২/১০/২০১৪</a:t>
            </a:r>
            <a:endParaRPr lang="en-US" sz="3200" dirty="0" smtClean="0">
              <a:ln w="1905"/>
              <a:solidFill>
                <a:srgbClr val="66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2000" dirty="0" smtClean="0">
              <a:ln w="1905"/>
              <a:solidFill>
                <a:srgbClr val="66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57200" y="608269"/>
            <a:ext cx="4520460" cy="5396976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rgbClr val="00FFFF">
                  <a:tint val="44500"/>
                  <a:satMod val="160000"/>
                </a:srgbClr>
              </a:gs>
              <a:gs pos="100000">
                <a:srgbClr val="00FFFF">
                  <a:tint val="23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শিক্ষক পরিচিতি</a:t>
            </a:r>
          </a:p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দেবদাস কর্মকার</a:t>
            </a:r>
          </a:p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সিনিয়র সহকারী শিক্ষক</a:t>
            </a:r>
          </a:p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নিউ মডেল বহুমুখী উচ্চ বিদ্যালয়</a:t>
            </a:r>
          </a:p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রাসেল স্কয়ার,শুক্রাবাদ,ঢাকা-১২০৭</a:t>
            </a:r>
          </a:p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মোবাইলঃ ০১৭১৫০১৬১৫৬</a:t>
            </a:r>
          </a:p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debdaskrmkr@yahoo.com</a:t>
            </a:r>
          </a:p>
          <a:p>
            <a:pPr algn="ctr"/>
            <a:endParaRPr lang="bn-IN" sz="3200" dirty="0" smtClean="0">
              <a:solidFill>
                <a:schemeClr val="tx1"/>
              </a:solidFill>
              <a:latin typeface="Times New Roman" pitchFamily="18" charset="0"/>
              <a:cs typeface="NikoshBAN" pitchFamily="2" charset="0"/>
            </a:endParaRPr>
          </a:p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Oval 11"/>
          <p:cNvSpPr/>
          <p:nvPr/>
        </p:nvSpPr>
        <p:spPr>
          <a:xfrm flipH="1">
            <a:off x="2002971" y="4572000"/>
            <a:ext cx="1447800" cy="1368052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72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1412" y="5651212"/>
            <a:ext cx="7922362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বিক্রেতা নিত্য প্রয়োজনীয় প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ণ্যে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র বিভিন্ন পরিমান বিক্রয় করছে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533400"/>
            <a:ext cx="7972425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149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9613" y="5562600"/>
            <a:ext cx="7724775" cy="646331"/>
          </a:xfrm>
          <a:prstGeom prst="rect">
            <a:avLst/>
          </a:prstGeom>
          <a:solidFill>
            <a:srgbClr val="66FF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যন্ত্রটি দ্বারা মিস্টির কী পরিমাপ করা হচ্ছে?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9613" y="609600"/>
            <a:ext cx="7724775" cy="707886"/>
          </a:xfrm>
          <a:prstGeom prst="rect">
            <a:avLst/>
          </a:prstGeom>
          <a:gradFill flip="none" rotWithShape="1">
            <a:gsLst>
              <a:gs pos="0">
                <a:srgbClr val="00FF00">
                  <a:tint val="66000"/>
                  <a:satMod val="160000"/>
                </a:srgbClr>
              </a:gs>
              <a:gs pos="5000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5400000" scaled="1"/>
            <a:tileRect/>
          </a:gra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ওজন পরিমাপ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1576388"/>
            <a:ext cx="7762875" cy="370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24399" y="1600200"/>
            <a:ext cx="3733801" cy="646331"/>
          </a:xfrm>
          <a:prstGeom prst="rect">
            <a:avLst/>
          </a:prstGeom>
          <a:solidFill>
            <a:srgbClr val="FFE5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ওজন পরিমাপ করা হচ্ছে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29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762000"/>
            <a:ext cx="7620000" cy="5262979"/>
          </a:xfrm>
          <a:prstGeom prst="rect">
            <a:avLst/>
          </a:prstGeom>
          <a:gradFill flip="none" rotWithShape="1">
            <a:gsLst>
              <a:gs pos="0">
                <a:srgbClr val="97FFFF">
                  <a:tint val="66000"/>
                  <a:satMod val="160000"/>
                </a:srgbClr>
              </a:gs>
              <a:gs pos="50000">
                <a:srgbClr val="97FFFF">
                  <a:tint val="44500"/>
                  <a:satMod val="160000"/>
                </a:srgbClr>
              </a:gs>
              <a:gs pos="100000">
                <a:srgbClr val="97FFFF">
                  <a:tint val="23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endParaRPr lang="en-US" sz="32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endParaRPr lang="en-US" sz="48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এই পাঠ থেকে শিক্ষার্থীরা-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১। ওজন পরিমাপ কী তা বলতে পারবে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;</a:t>
            </a:r>
          </a:p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২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ওজন পরিমাপের এককগুলো উল্লেখ করতে পারবে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;</a:t>
            </a:r>
            <a:endParaRPr lang="bn-BD" sz="32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৩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ওজন পরিমাপের মেট্রিক পদ্ধতি ব্যাখ্যা করতে পারবে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;</a:t>
            </a:r>
            <a:endParaRPr lang="bn-BD" sz="32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৪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বিভিন্ন ওজন পরিমাপকের ব্যাখ্যা করতে পারবে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;</a:t>
            </a:r>
          </a:p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৫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বিভিন্ন পরিমাপক  ব্যবহার করে দ্রব্যাদির ওজন  নির্ণয়</a:t>
            </a:r>
          </a:p>
          <a:p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 করতে পারবে।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bn-BD" sz="32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73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4"/>
          <a:stretch/>
        </p:blipFill>
        <p:spPr bwMode="auto">
          <a:xfrm>
            <a:off x="990600" y="963932"/>
            <a:ext cx="6810375" cy="471296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" y="963932"/>
            <a:ext cx="6842759" cy="471297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19" y="963932"/>
            <a:ext cx="6829425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" y="990602"/>
            <a:ext cx="6814185" cy="46863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" y="990600"/>
            <a:ext cx="6814185" cy="468630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" y="990600"/>
            <a:ext cx="6814185" cy="468630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" y="990601"/>
            <a:ext cx="6795135" cy="468629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" t="2816"/>
          <a:stretch/>
        </p:blipFill>
        <p:spPr bwMode="auto">
          <a:xfrm>
            <a:off x="1005840" y="963932"/>
            <a:ext cx="6842759" cy="4712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" y="990601"/>
            <a:ext cx="6810375" cy="46863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6837044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40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63" y="617219"/>
            <a:ext cx="3793466" cy="471678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4" r="11467"/>
          <a:stretch/>
        </p:blipFill>
        <p:spPr>
          <a:xfrm>
            <a:off x="4516959" y="617220"/>
            <a:ext cx="3865041" cy="471678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12063" y="5562600"/>
            <a:ext cx="7669938" cy="584775"/>
          </a:xfrm>
          <a:prstGeom prst="rect">
            <a:avLst/>
          </a:prstGeom>
          <a:solidFill>
            <a:srgbClr val="FFE5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ওজন পরিমাপের বিভিন্ন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ধর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ণে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র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যন্ত্র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40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9762942"/>
              </p:ext>
            </p:extLst>
          </p:nvPr>
        </p:nvGraphicFramePr>
        <p:xfrm>
          <a:off x="4114800" y="304323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3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4800" y="304323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85800" y="609600"/>
            <a:ext cx="7696200" cy="707886"/>
          </a:xfrm>
          <a:prstGeom prst="rect">
            <a:avLst/>
          </a:prstGeom>
          <a:gradFill flip="none" rotWithShape="1">
            <a:gsLst>
              <a:gs pos="0">
                <a:srgbClr val="00FF00">
                  <a:tint val="66000"/>
                  <a:satMod val="160000"/>
                </a:srgbClr>
              </a:gs>
              <a:gs pos="5000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5400000" scaled="1"/>
            <a:tileRect/>
          </a:gra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এসো আমরা একটি ভিডিও দেখি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5311914"/>
            <a:ext cx="7696200" cy="707886"/>
          </a:xfrm>
          <a:prstGeom prst="rect">
            <a:avLst/>
          </a:prstGeo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rgbClr val="00FFFF">
                  <a:tint val="44500"/>
                  <a:satMod val="160000"/>
                </a:srgbClr>
              </a:gs>
              <a:gs pos="100000">
                <a:srgbClr val="00FFFF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মেট্রিক পদ্ধতিতে ওজনের আদর্শ একক হল গ্রাম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" y="1438274"/>
            <a:ext cx="3200400" cy="366712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280" y="1438275"/>
            <a:ext cx="3086100" cy="366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31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1240</TotalTime>
  <Words>884</Words>
  <Application>Microsoft Office PowerPoint</Application>
  <PresentationFormat>On-screen Show (4:3)</PresentationFormat>
  <Paragraphs>121</Paragraphs>
  <Slides>18</Slides>
  <Notes>16</Notes>
  <HiddenSlides>2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Calibri</vt:lpstr>
      <vt:lpstr>NikoshBAN</vt:lpstr>
      <vt:lpstr>Times New Roman</vt:lpstr>
      <vt:lpstr>Verdana</vt:lpstr>
      <vt:lpstr>Vrinda</vt:lpstr>
      <vt:lpstr>Wingdings 2</vt:lpstr>
      <vt:lpstr>Aspect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Debdas</dc:creator>
  <cp:lastModifiedBy>D karmoker</cp:lastModifiedBy>
  <cp:revision>140</cp:revision>
  <dcterms:created xsi:type="dcterms:W3CDTF">2006-08-16T00:00:00Z</dcterms:created>
  <dcterms:modified xsi:type="dcterms:W3CDTF">2016-08-06T11:05:38Z</dcterms:modified>
</cp:coreProperties>
</file>